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2539-93F6-47D8-989E-D023E169F60A}" type="datetimeFigureOut">
              <a:rPr lang="es-ES" smtClean="0"/>
              <a:t>30/04/2020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E560-326D-4D08-A7AB-8935519261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2539-93F6-47D8-989E-D023E169F60A}" type="datetimeFigureOut">
              <a:rPr lang="es-ES" smtClean="0"/>
              <a:t>30/04/2020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E560-326D-4D08-A7AB-8935519261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2539-93F6-47D8-989E-D023E169F60A}" type="datetimeFigureOut">
              <a:rPr lang="es-ES" smtClean="0"/>
              <a:t>30/04/2020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E560-326D-4D08-A7AB-8935519261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2539-93F6-47D8-989E-D023E169F60A}" type="datetimeFigureOut">
              <a:rPr lang="es-ES" smtClean="0"/>
              <a:t>30/04/2020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E560-326D-4D08-A7AB-8935519261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2539-93F6-47D8-989E-D023E169F60A}" type="datetimeFigureOut">
              <a:rPr lang="es-ES" smtClean="0"/>
              <a:t>30/04/2020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E560-326D-4D08-A7AB-8935519261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2539-93F6-47D8-989E-D023E169F60A}" type="datetimeFigureOut">
              <a:rPr lang="es-ES" smtClean="0"/>
              <a:t>30/04/2020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E560-326D-4D08-A7AB-8935519261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2539-93F6-47D8-989E-D023E169F60A}" type="datetimeFigureOut">
              <a:rPr lang="es-ES" smtClean="0"/>
              <a:t>30/04/2020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E560-326D-4D08-A7AB-8935519261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2539-93F6-47D8-989E-D023E169F60A}" type="datetimeFigureOut">
              <a:rPr lang="es-ES" smtClean="0"/>
              <a:t>30/04/2020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E560-326D-4D08-A7AB-8935519261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2539-93F6-47D8-989E-D023E169F60A}" type="datetimeFigureOut">
              <a:rPr lang="es-ES" smtClean="0"/>
              <a:t>30/04/2020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E560-326D-4D08-A7AB-8935519261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2539-93F6-47D8-989E-D023E169F60A}" type="datetimeFigureOut">
              <a:rPr lang="es-ES" smtClean="0"/>
              <a:t>30/04/2020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E560-326D-4D08-A7AB-8935519261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2539-93F6-47D8-989E-D023E169F60A}" type="datetimeFigureOut">
              <a:rPr lang="es-ES" smtClean="0"/>
              <a:t>30/04/2020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E560-326D-4D08-A7AB-8935519261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A2539-93F6-47D8-989E-D023E169F60A}" type="datetimeFigureOut">
              <a:rPr lang="es-ES" smtClean="0"/>
              <a:t>30/04/2020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AE560-326D-4D08-A7AB-89355192613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rgbClr val="00B05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s-ES" sz="3200" dirty="0" smtClean="0">
                <a:solidFill>
                  <a:srgbClr val="FFFF00"/>
                </a:solidFill>
              </a:rPr>
              <a:t>CUBO MÁGICO PENSAMIENTO MATEMÁTICO.</a:t>
            </a:r>
            <a:endParaRPr lang="es-ES" sz="3200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  <a:ln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r>
              <a:rPr lang="es-CL" sz="2000" b="1" u="sng" dirty="0"/>
              <a:t>MATERIALES: </a:t>
            </a:r>
            <a:r>
              <a:rPr lang="es-CL" sz="2000" dirty="0"/>
              <a:t>Cartulinas, papel lustre, o goma </a:t>
            </a:r>
            <a:r>
              <a:rPr lang="es-CL" sz="2000" dirty="0" err="1"/>
              <a:t>eva</a:t>
            </a:r>
            <a:r>
              <a:rPr lang="es-CL" sz="2000" dirty="0"/>
              <a:t>  de colores, hoja blanca o de block, plumón, regla.</a:t>
            </a:r>
            <a:endParaRPr lang="es-ES" sz="2000" dirty="0"/>
          </a:p>
          <a:p>
            <a:r>
              <a:rPr lang="es-CL" sz="2000" dirty="0">
                <a:solidFill>
                  <a:srgbClr val="00B050"/>
                </a:solidFill>
              </a:rPr>
              <a:t>PASO 1</a:t>
            </a:r>
            <a:r>
              <a:rPr lang="es-CL" sz="2000" dirty="0"/>
              <a:t>: </a:t>
            </a:r>
            <a:r>
              <a:rPr lang="es-CL" sz="2000" dirty="0" smtClean="0"/>
              <a:t>En </a:t>
            </a:r>
            <a:r>
              <a:rPr lang="es-CL" sz="2000" dirty="0"/>
              <a:t>la hoja blanca o de block, dibujar un cuadrado de 20 x 20.</a:t>
            </a:r>
            <a:endParaRPr lang="es-ES" sz="2000" dirty="0"/>
          </a:p>
          <a:p>
            <a:r>
              <a:rPr lang="es-CL" sz="2000" dirty="0">
                <a:solidFill>
                  <a:srgbClr val="00B050"/>
                </a:solidFill>
              </a:rPr>
              <a:t>PASO 2</a:t>
            </a:r>
            <a:r>
              <a:rPr lang="es-CL" sz="2000" dirty="0"/>
              <a:t>: marcar en </a:t>
            </a:r>
            <a:r>
              <a:rPr lang="es-CL" sz="2000" dirty="0" smtClean="0"/>
              <a:t>largo </a:t>
            </a:r>
            <a:r>
              <a:rPr lang="es-CL" sz="2000" dirty="0"/>
              <a:t>y ancho cuadrados de 5 </a:t>
            </a:r>
            <a:r>
              <a:rPr lang="es-CL" sz="2000" dirty="0" err="1"/>
              <a:t>cms.</a:t>
            </a:r>
            <a:endParaRPr lang="es-ES" sz="2000" dirty="0"/>
          </a:p>
          <a:p>
            <a:r>
              <a:rPr lang="es-CL" sz="2000" dirty="0">
                <a:solidFill>
                  <a:srgbClr val="00B050"/>
                </a:solidFill>
              </a:rPr>
              <a:t>PASO 3</a:t>
            </a:r>
            <a:r>
              <a:rPr lang="es-CL" sz="2000" dirty="0"/>
              <a:t>: Recortar </a:t>
            </a:r>
            <a:r>
              <a:rPr lang="es-CL" sz="2000" dirty="0" smtClean="0"/>
              <a:t>cuadrados </a:t>
            </a:r>
            <a:r>
              <a:rPr lang="es-CL" sz="2000" dirty="0"/>
              <a:t>de 5 x 5 </a:t>
            </a:r>
            <a:r>
              <a:rPr lang="es-CL" sz="2000" dirty="0" err="1"/>
              <a:t>cms</a:t>
            </a:r>
            <a:r>
              <a:rPr lang="es-CL" sz="2000" dirty="0"/>
              <a:t> </a:t>
            </a:r>
            <a:r>
              <a:rPr lang="es-CL" sz="2000" dirty="0" smtClean="0"/>
              <a:t>, mínimo 3 de cada color (</a:t>
            </a:r>
            <a:r>
              <a:rPr lang="es-CL" sz="2000" dirty="0" smtClean="0">
                <a:solidFill>
                  <a:srgbClr val="7030A0"/>
                </a:solidFill>
              </a:rPr>
              <a:t>morado</a:t>
            </a:r>
            <a:r>
              <a:rPr lang="es-CL" sz="2000" dirty="0" smtClean="0"/>
              <a:t>, </a:t>
            </a:r>
            <a:r>
              <a:rPr lang="es-CL" sz="2000" dirty="0" smtClean="0">
                <a:solidFill>
                  <a:srgbClr val="00B050"/>
                </a:solidFill>
              </a:rPr>
              <a:t>verde</a:t>
            </a:r>
            <a:r>
              <a:rPr lang="es-CL" sz="2000" dirty="0" smtClean="0"/>
              <a:t>, </a:t>
            </a:r>
            <a:r>
              <a:rPr lang="es-CL" sz="2000" dirty="0" smtClean="0">
                <a:solidFill>
                  <a:schemeClr val="tx2"/>
                </a:solidFill>
              </a:rPr>
              <a:t>azul</a:t>
            </a:r>
            <a:r>
              <a:rPr lang="es-CL" sz="2000" dirty="0" smtClean="0"/>
              <a:t>, </a:t>
            </a:r>
            <a:r>
              <a:rPr lang="es-CL" sz="2000" dirty="0" smtClean="0">
                <a:solidFill>
                  <a:srgbClr val="FF0000"/>
                </a:solidFill>
              </a:rPr>
              <a:t>rojo</a:t>
            </a:r>
            <a:r>
              <a:rPr lang="es-CL" sz="2000" dirty="0" smtClean="0"/>
              <a:t>, </a:t>
            </a:r>
            <a:r>
              <a:rPr lang="es-CL" sz="2000" dirty="0" smtClean="0">
                <a:solidFill>
                  <a:srgbClr val="FFFF00"/>
                </a:solidFill>
              </a:rPr>
              <a:t>amarillo</a:t>
            </a:r>
            <a:r>
              <a:rPr lang="es-CL" sz="2000" dirty="0" smtClean="0"/>
              <a:t>, blanco y </a:t>
            </a:r>
            <a:r>
              <a:rPr lang="es-CL" sz="2000" dirty="0" smtClean="0">
                <a:solidFill>
                  <a:schemeClr val="accent6">
                    <a:lumMod val="75000"/>
                  </a:schemeClr>
                </a:solidFill>
              </a:rPr>
              <a:t>naranjo).</a:t>
            </a:r>
          </a:p>
          <a:p>
            <a:r>
              <a:rPr lang="es-CL" sz="2000" dirty="0" smtClean="0">
                <a:solidFill>
                  <a:srgbClr val="00B050"/>
                </a:solidFill>
              </a:rPr>
              <a:t>PASO 4</a:t>
            </a:r>
            <a:r>
              <a:rPr lang="es-CL" sz="2000" dirty="0" smtClean="0"/>
              <a:t>: Observar  y replicar en la hoja blanca con sus cuadrados de colores.</a:t>
            </a:r>
          </a:p>
          <a:p>
            <a:endParaRPr lang="es-CL" sz="2000" dirty="0" smtClean="0"/>
          </a:p>
          <a:p>
            <a:pPr lvl="0"/>
            <a:r>
              <a:rPr lang="es-ES" sz="2000" dirty="0" smtClean="0">
                <a:solidFill>
                  <a:srgbClr val="0070C0"/>
                </a:solidFill>
              </a:rPr>
              <a:t>CONTENIDOS:</a:t>
            </a:r>
            <a:r>
              <a:rPr lang="es-ES" sz="2000" dirty="0" smtClean="0">
                <a:solidFill>
                  <a:srgbClr val="7030A0"/>
                </a:solidFill>
              </a:rPr>
              <a:t> </a:t>
            </a:r>
          </a:p>
          <a:p>
            <a:pPr lvl="0"/>
            <a:r>
              <a:rPr lang="es-ES" sz="2000" dirty="0" smtClean="0"/>
              <a:t>Orientación </a:t>
            </a:r>
            <a:r>
              <a:rPr lang="es-ES" sz="2000" dirty="0"/>
              <a:t>y estructuración espacial.</a:t>
            </a:r>
          </a:p>
          <a:p>
            <a:pPr lvl="0"/>
            <a:r>
              <a:rPr lang="es-ES" sz="2000" dirty="0" smtClean="0"/>
              <a:t>Coordinación </a:t>
            </a:r>
            <a:r>
              <a:rPr lang="es-ES" sz="2000" dirty="0"/>
              <a:t>visomotora.</a:t>
            </a:r>
          </a:p>
          <a:p>
            <a:pPr lvl="0"/>
            <a:r>
              <a:rPr lang="es-ES" sz="2000" dirty="0" smtClean="0"/>
              <a:t>Percepción </a:t>
            </a:r>
            <a:r>
              <a:rPr lang="es-ES" sz="2000" dirty="0"/>
              <a:t>visual.</a:t>
            </a:r>
          </a:p>
          <a:p>
            <a:pPr lvl="0"/>
            <a:r>
              <a:rPr lang="es-ES" sz="2000" dirty="0" smtClean="0"/>
              <a:t>Memoria </a:t>
            </a:r>
            <a:r>
              <a:rPr lang="es-ES" sz="2000" dirty="0"/>
              <a:t>visual.</a:t>
            </a:r>
          </a:p>
          <a:p>
            <a:pPr lvl="0"/>
            <a:r>
              <a:rPr lang="es-ES" sz="2000" dirty="0" smtClean="0"/>
              <a:t>Percepción </a:t>
            </a:r>
            <a:r>
              <a:rPr lang="es-ES" sz="2000" dirty="0"/>
              <a:t>de figura fondo.</a:t>
            </a:r>
          </a:p>
          <a:p>
            <a:endParaRPr lang="es-ES" sz="2000" dirty="0"/>
          </a:p>
          <a:p>
            <a:pPr>
              <a:buNone/>
            </a:pPr>
            <a:endParaRPr lang="es-ES" sz="2600" dirty="0"/>
          </a:p>
          <a:p>
            <a:endParaRPr lang="es-ES" dirty="0"/>
          </a:p>
        </p:txBody>
      </p:sp>
      <p:pic>
        <p:nvPicPr>
          <p:cNvPr id="4" name="3 Imagen" descr="C:\Users\bbska\OneDrive\Escritorio\logo TREKAN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3 Marcador de contenido" descr="C:\Users\bbska\Downloads\FB_IMG_1587681889590 (1).jpg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4071942"/>
            <a:ext cx="3500462" cy="241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285984" y="1600200"/>
          <a:ext cx="4143404" cy="3686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851"/>
                <a:gridCol w="1035851"/>
                <a:gridCol w="1035851"/>
                <a:gridCol w="1035851"/>
              </a:tblGrid>
              <a:tr h="921547">
                <a:tc>
                  <a:txBody>
                    <a:bodyPr/>
                    <a:lstStyle/>
                    <a:p>
                      <a:endParaRPr lang="es-ES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chemeClr val="tx2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400" b="1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b="0" cap="none" spc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21547">
                <a:tc>
                  <a:txBody>
                    <a:bodyPr/>
                    <a:lstStyle/>
                    <a:p>
                      <a:endParaRPr lang="es-ES" b="0" cap="none" spc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21547">
                <a:tc>
                  <a:txBody>
                    <a:bodyPr/>
                    <a:lstStyle/>
                    <a:p>
                      <a:endParaRPr lang="es-ES" b="0" cap="none" spc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b="0" cap="none" spc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21547">
                <a:tc>
                  <a:txBody>
                    <a:bodyPr/>
                    <a:lstStyle/>
                    <a:p>
                      <a:endParaRPr lang="es-ES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Flecha derecha"/>
          <p:cNvSpPr/>
          <p:nvPr/>
        </p:nvSpPr>
        <p:spPr>
          <a:xfrm>
            <a:off x="2357422" y="5500702"/>
            <a:ext cx="4071966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20 cms 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6" name="5 Flecha derecha"/>
          <p:cNvSpPr/>
          <p:nvPr/>
        </p:nvSpPr>
        <p:spPr>
          <a:xfrm rot="5400000">
            <a:off x="5786446" y="3071810"/>
            <a:ext cx="3500462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20 cms 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8" name="7 Flecha derecha"/>
          <p:cNvSpPr/>
          <p:nvPr/>
        </p:nvSpPr>
        <p:spPr>
          <a:xfrm rot="5400000">
            <a:off x="1285852" y="3643314"/>
            <a:ext cx="1214446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5  cms 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9" name="8 Flecha derecha"/>
          <p:cNvSpPr/>
          <p:nvPr/>
        </p:nvSpPr>
        <p:spPr>
          <a:xfrm>
            <a:off x="2357422" y="928670"/>
            <a:ext cx="1143008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5</a:t>
            </a:r>
            <a:r>
              <a:rPr lang="es-ES" b="1" dirty="0" smtClean="0">
                <a:solidFill>
                  <a:schemeClr val="tx1"/>
                </a:solidFill>
              </a:rPr>
              <a:t> cms </a:t>
            </a:r>
            <a:endParaRPr lang="es-E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1285852" y="500040"/>
          <a:ext cx="6215108" cy="5643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777"/>
                <a:gridCol w="1553777"/>
                <a:gridCol w="1553777"/>
                <a:gridCol w="1553777"/>
              </a:tblGrid>
              <a:tr h="1410901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410901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410901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1410901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57288" y="357165"/>
          <a:ext cx="6286548" cy="5857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7"/>
                <a:gridCol w="1571637"/>
                <a:gridCol w="1571637"/>
                <a:gridCol w="1571637"/>
              </a:tblGrid>
              <a:tr h="1415678"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48074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8074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48074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071536" y="357164"/>
          <a:ext cx="6429424" cy="5929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356"/>
                <a:gridCol w="1607356"/>
                <a:gridCol w="1607356"/>
                <a:gridCol w="1607356"/>
              </a:tblGrid>
              <a:tr h="1482339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1482339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482339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482339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136</Words>
  <Application>Microsoft Office PowerPoint</Application>
  <PresentationFormat>Presentación en pantalla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CUBO MÁGICO PENSAMIENTO MATEMÁTICO.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karen ayala</dc:creator>
  <cp:lastModifiedBy>karen ayala</cp:lastModifiedBy>
  <cp:revision>2</cp:revision>
  <dcterms:created xsi:type="dcterms:W3CDTF">2020-04-30T04:03:12Z</dcterms:created>
  <dcterms:modified xsi:type="dcterms:W3CDTF">2020-04-30T05:09:02Z</dcterms:modified>
</cp:coreProperties>
</file>